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331" r:id="rId3"/>
    <p:sldId id="381" r:id="rId4"/>
    <p:sldId id="382" r:id="rId5"/>
    <p:sldId id="279" r:id="rId6"/>
    <p:sldId id="280" r:id="rId7"/>
    <p:sldId id="284" r:id="rId8"/>
    <p:sldId id="281" r:id="rId9"/>
    <p:sldId id="276" r:id="rId10"/>
    <p:sldId id="377" r:id="rId11"/>
    <p:sldId id="376" r:id="rId12"/>
    <p:sldId id="374" r:id="rId13"/>
    <p:sldId id="378" r:id="rId14"/>
    <p:sldId id="379" r:id="rId15"/>
    <p:sldId id="380" r:id="rId16"/>
    <p:sldId id="383" r:id="rId17"/>
    <p:sldId id="375" r:id="rId18"/>
    <p:sldId id="326" r:id="rId19"/>
    <p:sldId id="33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a:srgbClr val="FFFFFF"/>
    <a:srgbClr val="FF00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autoAdjust="0"/>
  </p:normalViewPr>
  <p:slideViewPr>
    <p:cSldViewPr snapToGrid="0">
      <p:cViewPr varScale="1">
        <p:scale>
          <a:sx n="114" d="100"/>
          <a:sy n="114" d="100"/>
        </p:scale>
        <p:origin x="798" y="102"/>
      </p:cViewPr>
      <p:guideLst>
        <p:guide orient="horz" pos="2160"/>
        <p:guide pos="3840"/>
      </p:guideLst>
    </p:cSldViewPr>
  </p:slideViewPr>
  <p:outlineViewPr>
    <p:cViewPr>
      <p:scale>
        <a:sx n="33" d="100"/>
        <a:sy n="33" d="100"/>
      </p:scale>
      <p:origin x="258" y="1976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2040-14C8-49B4-8C90-702FCDCF7283}" type="datetimeFigureOut">
              <a:rPr lang="en-US" smtClean="0"/>
              <a:t>2/20/2019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B148F-04B4-4EE4-A3D3-F7C2B70F23A4}" type="slidenum">
              <a:rPr lang="en-US" smtClean="0"/>
              <a:t>‹#›</a:t>
            </a:fld>
            <a:endParaRPr lang="en-US"/>
          </a:p>
        </p:txBody>
      </p:sp>
    </p:spTree>
    <p:extLst>
      <p:ext uri="{BB962C8B-B14F-4D97-AF65-F5344CB8AC3E}">
        <p14:creationId xmlns:p14="http://schemas.microsoft.com/office/powerpoint/2010/main" val="189660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discussing disqualification</a:t>
            </a:r>
            <a:r>
              <a:rPr lang="en-US" baseline="0" dirty="0"/>
              <a:t> items, it is important to bring up company policies regarding incident reporting, as the company can fight on the driver’s behalf in certain situations when policies are followed.</a:t>
            </a:r>
          </a:p>
          <a:p>
            <a:pPr marL="640594" lvl="1" indent="-174708">
              <a:buFont typeface="Arial" panose="020B0604020202020204" pitchFamily="34" charset="0"/>
              <a:buChar char="•"/>
            </a:pPr>
            <a:r>
              <a:rPr lang="en-US" baseline="0" dirty="0"/>
              <a:t>For example:</a:t>
            </a:r>
          </a:p>
          <a:p>
            <a:pPr marL="1106481" lvl="2" indent="-174708">
              <a:buFont typeface="Arial" panose="020B0604020202020204" pitchFamily="34" charset="0"/>
              <a:buChar char="•"/>
            </a:pPr>
            <a:r>
              <a:rPr lang="en-US" baseline="0" dirty="0"/>
              <a:t>A driver was going through a neighborhood and hit a low hanging power line, bringing it down.  He kept driving, thinking that the line was below the regulatory height, so it wasn’t his fault that it came down.  A resident called police who in turn called Ports looking for the driver.  This could be considered leaving the scene of an accident, because the driver didn’t report the downed line to authorities or Ports.  However, as it was merely a telephone line, the situation was used as a “teaching moment.”  Had the driver notified Ports using the following procedures, when the phone call from the police came, it could have easily been sorted out.</a:t>
            </a:r>
            <a:endParaRPr lang="en-US" dirty="0"/>
          </a:p>
          <a:p>
            <a:pPr marL="174708" indent="-174708">
              <a:buFont typeface="Arial" panose="020B0604020202020204" pitchFamily="34" charset="0"/>
              <a:buChar char="•"/>
            </a:pPr>
            <a:r>
              <a:rPr lang="en-US" baseline="0" dirty="0"/>
              <a:t>General Procedures:</a:t>
            </a:r>
          </a:p>
          <a:p>
            <a:pPr marL="640594" lvl="1" indent="-174708">
              <a:buFont typeface="Arial" panose="020B0604020202020204" pitchFamily="34" charset="0"/>
              <a:buChar char="•"/>
            </a:pPr>
            <a:r>
              <a:rPr lang="en-US" baseline="0" dirty="0"/>
              <a:t>Notification:</a:t>
            </a:r>
          </a:p>
          <a:p>
            <a:pPr marL="1106481" lvl="2" indent="-174708">
              <a:buFont typeface="Arial" panose="020B0604020202020204" pitchFamily="34" charset="0"/>
              <a:buChar char="•"/>
            </a:pPr>
            <a:r>
              <a:rPr lang="en-US" baseline="0" dirty="0"/>
              <a:t>ALWAYS call Phillip Le Claire-Safety Director!  On call 24/7.</a:t>
            </a:r>
          </a:p>
          <a:p>
            <a:pPr marL="1572368" lvl="3" indent="-174708">
              <a:buFont typeface="Arial" panose="020B0604020202020204" pitchFamily="34" charset="0"/>
              <a:buChar char="•"/>
            </a:pPr>
            <a:r>
              <a:rPr lang="en-US" baseline="0" dirty="0"/>
              <a:t>If you can’t get a hold of Phillip, call Dan Geraghty, Director of Transportation.  If you can’t get a hold of either, call 24 hour Dispatch.</a:t>
            </a:r>
          </a:p>
          <a:p>
            <a:pPr marL="1572368" lvl="3" indent="-174708">
              <a:buFont typeface="Arial" panose="020B0604020202020204" pitchFamily="34" charset="0"/>
              <a:buChar char="•"/>
            </a:pPr>
            <a:r>
              <a:rPr lang="en-US" baseline="0" dirty="0"/>
              <a:t>Phillip has a form he has to fill out, so he will be asking many questions.  May take more than one phone call.</a:t>
            </a:r>
          </a:p>
          <a:p>
            <a:pPr marL="1572368" lvl="3" indent="-174708">
              <a:buFont typeface="Arial" panose="020B0604020202020204" pitchFamily="34" charset="0"/>
              <a:buChar char="•"/>
            </a:pPr>
            <a:r>
              <a:rPr lang="en-US" baseline="0" dirty="0"/>
              <a:t>Always make sure to call Phillip one last time before leaving to ensure everything is complete and correct.</a:t>
            </a:r>
          </a:p>
          <a:p>
            <a:pPr marL="1106481" lvl="2" indent="-174708">
              <a:buFont typeface="Arial" panose="020B0604020202020204" pitchFamily="34" charset="0"/>
              <a:buChar char="•"/>
            </a:pPr>
            <a:r>
              <a:rPr lang="en-US" baseline="0" dirty="0"/>
              <a:t>Police: Emergency or non-emergency dispatch</a:t>
            </a:r>
          </a:p>
          <a:p>
            <a:pPr marL="1572368" lvl="3" indent="-174708">
              <a:buFont typeface="Arial" panose="020B0604020202020204" pitchFamily="34" charset="0"/>
              <a:buChar char="•"/>
            </a:pPr>
            <a:r>
              <a:rPr lang="en-US" baseline="0" dirty="0"/>
              <a:t>Beneficial because the call gets recorded whether or not the police come to the scene.</a:t>
            </a:r>
          </a:p>
          <a:p>
            <a:pPr marL="1572368" lvl="3" indent="-174708">
              <a:buFont typeface="Arial" panose="020B0604020202020204" pitchFamily="34" charset="0"/>
              <a:buChar char="•"/>
            </a:pPr>
            <a:r>
              <a:rPr lang="en-US" baseline="0" dirty="0"/>
              <a:t>If police do come to the scene, get officer’s name, badge number, department, and police report number.</a:t>
            </a:r>
          </a:p>
          <a:p>
            <a:pPr marL="1106481" lvl="2" indent="-174708">
              <a:buFont typeface="Arial" panose="020B0604020202020204" pitchFamily="34" charset="0"/>
              <a:buChar char="•"/>
            </a:pPr>
            <a:r>
              <a:rPr lang="en-US" baseline="0" dirty="0"/>
              <a:t>No amount of damage is too small.  If there is any type of incident, even if it doesn’t result in damage or results in minimal damage, report it!</a:t>
            </a:r>
          </a:p>
          <a:p>
            <a:pPr marL="640594" lvl="1" indent="-174708">
              <a:buFont typeface="Arial" panose="020B0604020202020204" pitchFamily="34" charset="0"/>
              <a:buChar char="•"/>
            </a:pPr>
            <a:r>
              <a:rPr lang="en-US" baseline="0" dirty="0"/>
              <a:t>Incident Report Form:</a:t>
            </a:r>
          </a:p>
          <a:p>
            <a:pPr marL="1106481" lvl="2" indent="-174708">
              <a:buFont typeface="Arial" panose="020B0604020202020204" pitchFamily="34" charset="0"/>
              <a:buChar char="•"/>
            </a:pPr>
            <a:r>
              <a:rPr lang="en-US" baseline="0" dirty="0"/>
              <a:t>Paperwork kept in all of the trucks’ permit books.</a:t>
            </a:r>
          </a:p>
          <a:p>
            <a:pPr marL="1106481" lvl="2" indent="-174708">
              <a:buFont typeface="Arial" panose="020B0604020202020204" pitchFamily="34" charset="0"/>
              <a:buChar char="•"/>
            </a:pPr>
            <a:r>
              <a:rPr lang="en-US" baseline="0" dirty="0"/>
              <a:t>Always fill it out (some of it may not always apply). Write N/A if that section does not apply and move on to the next.  Use the form as a guide.</a:t>
            </a:r>
          </a:p>
          <a:p>
            <a:pPr marL="640594" lvl="1" indent="-174708">
              <a:buFont typeface="Arial" panose="020B0604020202020204" pitchFamily="34" charset="0"/>
              <a:buChar char="•"/>
            </a:pPr>
            <a:r>
              <a:rPr lang="en-US" baseline="0" dirty="0"/>
              <a:t>Photos:</a:t>
            </a:r>
          </a:p>
          <a:p>
            <a:pPr marL="1106481" lvl="2" indent="-174708">
              <a:buFont typeface="Arial" panose="020B0604020202020204" pitchFamily="34" charset="0"/>
              <a:buChar char="•"/>
            </a:pPr>
            <a:r>
              <a:rPr lang="en-US" baseline="0" dirty="0"/>
              <a:t>Use the truck phone with the Camera app.  NEVER use </a:t>
            </a:r>
            <a:r>
              <a:rPr lang="en-US" baseline="0" dirty="0" err="1"/>
              <a:t>CamScanner</a:t>
            </a:r>
            <a:r>
              <a:rPr lang="en-US" baseline="0" dirty="0"/>
              <a:t> to take incident photos.  </a:t>
            </a:r>
            <a:r>
              <a:rPr lang="en-US" baseline="0" dirty="0" err="1"/>
              <a:t>CamScanner</a:t>
            </a:r>
            <a:r>
              <a:rPr lang="en-US" baseline="0" dirty="0"/>
              <a:t> should only be used to take pictures of paperwork/documents, because it creates a PDF and does not allow for editing to the photos to adjust light levels, etc.</a:t>
            </a:r>
          </a:p>
          <a:p>
            <a:pPr marL="1106481" lvl="2" indent="-174708">
              <a:buFont typeface="Arial" panose="020B0604020202020204" pitchFamily="34" charset="0"/>
              <a:buChar char="•"/>
            </a:pPr>
            <a:r>
              <a:rPr lang="en-US" baseline="0" dirty="0"/>
              <a:t>The following slides will discuss incident photos in greater detail before going into the specifics of the different types of incidents.</a:t>
            </a:r>
          </a:p>
          <a:p>
            <a:pPr marL="465887" lvl="1"/>
            <a:endParaRPr lang="en-US" baseline="0"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BEF78E5-FAB4-47C4-9CE4-EA2A3EBDA3AB}" type="slidenum">
              <a:rPr lang="en-US" smtClean="0"/>
              <a:t>4</a:t>
            </a:fld>
            <a:endParaRPr lang="en-US"/>
          </a:p>
        </p:txBody>
      </p:sp>
    </p:spTree>
    <p:extLst>
      <p:ext uri="{BB962C8B-B14F-4D97-AF65-F5344CB8AC3E}">
        <p14:creationId xmlns:p14="http://schemas.microsoft.com/office/powerpoint/2010/main" val="22027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 taking photos for</a:t>
            </a:r>
            <a:r>
              <a:rPr lang="en-US" baseline="0" dirty="0"/>
              <a:t> the majority of incidents, always start out and work your way in.</a:t>
            </a:r>
          </a:p>
          <a:p>
            <a:pPr marL="174708" indent="-174708">
              <a:buFont typeface="Arial" panose="020B0604020202020204" pitchFamily="34" charset="0"/>
              <a:buChar char="•"/>
            </a:pPr>
            <a:r>
              <a:rPr lang="en-US" baseline="0" dirty="0"/>
              <a:t>A picture of the whole scene from farther away can provide additional details that closer photos wouldn’t be able to convey, such as weather conditions, location, skid marks, number of people, spill position, etc.</a:t>
            </a:r>
          </a:p>
        </p:txBody>
      </p:sp>
      <p:sp>
        <p:nvSpPr>
          <p:cNvPr id="4" name="Slide Number Placeholder 3"/>
          <p:cNvSpPr>
            <a:spLocks noGrp="1"/>
          </p:cNvSpPr>
          <p:nvPr>
            <p:ph type="sldNum" sz="quarter" idx="10"/>
          </p:nvPr>
        </p:nvSpPr>
        <p:spPr/>
        <p:txBody>
          <a:bodyPr/>
          <a:lstStyle/>
          <a:p>
            <a:fld id="{6BEF78E5-FAB4-47C4-9CE4-EA2A3EBDA3AB}" type="slidenum">
              <a:rPr lang="en-US" smtClean="0"/>
              <a:t>5</a:t>
            </a:fld>
            <a:endParaRPr lang="en-US"/>
          </a:p>
        </p:txBody>
      </p:sp>
    </p:spTree>
    <p:extLst>
      <p:ext uri="{BB962C8B-B14F-4D97-AF65-F5344CB8AC3E}">
        <p14:creationId xmlns:p14="http://schemas.microsoft.com/office/powerpoint/2010/main" val="47168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Ports’ vehicle pictures can always be taken at another</a:t>
            </a:r>
            <a:r>
              <a:rPr lang="en-US" baseline="0" dirty="0"/>
              <a:t> time.</a:t>
            </a:r>
          </a:p>
          <a:p>
            <a:pPr marL="174708" indent="-174708">
              <a:buFont typeface="Arial" panose="020B0604020202020204" pitchFamily="34" charset="0"/>
              <a:buChar char="•"/>
            </a:pPr>
            <a:r>
              <a:rPr lang="en-US" baseline="0" dirty="0"/>
              <a:t>Get at least the 4 corners of the vehicles at 45 degree angles.  This shows more of the damage (i.e., the depth of the dents, etc. (turquoise arrows)</a:t>
            </a:r>
          </a:p>
          <a:p>
            <a:pPr marL="640594" lvl="1" indent="-174708">
              <a:buFont typeface="Arial" panose="020B0604020202020204" pitchFamily="34" charset="0"/>
              <a:buChar char="•"/>
            </a:pPr>
            <a:r>
              <a:rPr lang="en-US" baseline="0" dirty="0"/>
              <a:t>Corners also help when taking pictures of the semi, because you can be closer to the truck and still get the whole side of the vehicle in two photos.</a:t>
            </a:r>
          </a:p>
          <a:p>
            <a:pPr marL="174708" indent="-174708">
              <a:buFont typeface="Arial" panose="020B0604020202020204" pitchFamily="34" charset="0"/>
              <a:buChar char="•"/>
            </a:pPr>
            <a:r>
              <a:rPr lang="en-US" baseline="0" dirty="0"/>
              <a:t>If time, may take additional pictures of each side straight on. (green arrows)</a:t>
            </a:r>
          </a:p>
          <a:p>
            <a:pPr marL="174708" indent="-174708">
              <a:buFont typeface="Arial" panose="020B0604020202020204" pitchFamily="34" charset="0"/>
              <a:buChar char="•"/>
            </a:pPr>
            <a:r>
              <a:rPr lang="en-US" baseline="0" dirty="0"/>
              <a:t>If necessary, close-up pictures of damage may </a:t>
            </a:r>
            <a:r>
              <a:rPr lang="en-US" baseline="0"/>
              <a:t>be taken as well.</a:t>
            </a:r>
            <a:endParaRPr lang="en-US" dirty="0"/>
          </a:p>
        </p:txBody>
      </p:sp>
      <p:sp>
        <p:nvSpPr>
          <p:cNvPr id="4" name="Slide Number Placeholder 3"/>
          <p:cNvSpPr>
            <a:spLocks noGrp="1"/>
          </p:cNvSpPr>
          <p:nvPr>
            <p:ph type="sldNum" sz="quarter" idx="10"/>
          </p:nvPr>
        </p:nvSpPr>
        <p:spPr/>
        <p:txBody>
          <a:bodyPr/>
          <a:lstStyle/>
          <a:p>
            <a:fld id="{6BEF78E5-FAB4-47C4-9CE4-EA2A3EBDA3AB}" type="slidenum">
              <a:rPr lang="en-US" smtClean="0"/>
              <a:t>6</a:t>
            </a:fld>
            <a:endParaRPr lang="en-US"/>
          </a:p>
        </p:txBody>
      </p:sp>
    </p:spTree>
    <p:extLst>
      <p:ext uri="{BB962C8B-B14F-4D97-AF65-F5344CB8AC3E}">
        <p14:creationId xmlns:p14="http://schemas.microsoft.com/office/powerpoint/2010/main" val="36790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Photos taken at corners—no</a:t>
            </a:r>
            <a:r>
              <a:rPr lang="en-US" baseline="0" dirty="0"/>
              <a:t> damage, but can see how you can get more of the truck while only standing 4 feet away.</a:t>
            </a:r>
          </a:p>
          <a:p>
            <a:pPr marL="174708" indent="-174708">
              <a:buFont typeface="Arial" panose="020B0604020202020204" pitchFamily="34" charset="0"/>
              <a:buChar char="•"/>
            </a:pPr>
            <a:r>
              <a:rPr lang="en-US" baseline="0" dirty="0"/>
              <a:t>Can digitally zoom if necessary</a:t>
            </a:r>
            <a:endParaRPr lang="en-US" dirty="0"/>
          </a:p>
        </p:txBody>
      </p:sp>
      <p:sp>
        <p:nvSpPr>
          <p:cNvPr id="4" name="Slide Number Placeholder 3"/>
          <p:cNvSpPr>
            <a:spLocks noGrp="1"/>
          </p:cNvSpPr>
          <p:nvPr>
            <p:ph type="sldNum" sz="quarter" idx="10"/>
          </p:nvPr>
        </p:nvSpPr>
        <p:spPr/>
        <p:txBody>
          <a:bodyPr/>
          <a:lstStyle/>
          <a:p>
            <a:fld id="{6BEF78E5-FAB4-47C4-9CE4-EA2A3EBDA3AB}" type="slidenum">
              <a:rPr lang="en-US" smtClean="0"/>
              <a:t>7</a:t>
            </a:fld>
            <a:endParaRPr lang="en-US"/>
          </a:p>
        </p:txBody>
      </p:sp>
    </p:spTree>
    <p:extLst>
      <p:ext uri="{BB962C8B-B14F-4D97-AF65-F5344CB8AC3E}">
        <p14:creationId xmlns:p14="http://schemas.microsoft.com/office/powerpoint/2010/main" val="202094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Picture on the left:</a:t>
            </a:r>
          </a:p>
          <a:p>
            <a:pPr marL="640594" lvl="1" indent="-174708">
              <a:buFont typeface="Arial" panose="020B0604020202020204" pitchFamily="34" charset="0"/>
              <a:buChar char="•"/>
            </a:pPr>
            <a:r>
              <a:rPr lang="en-US" dirty="0"/>
              <a:t>Can see the depth of the dent</a:t>
            </a:r>
            <a:r>
              <a:rPr lang="en-US" baseline="0" dirty="0"/>
              <a:t> due to the sunlight reflection on the truck.</a:t>
            </a:r>
            <a:endParaRPr lang="en-US" dirty="0"/>
          </a:p>
          <a:p>
            <a:pPr marL="174708" indent="-174708">
              <a:buFont typeface="Arial" panose="020B0604020202020204" pitchFamily="34" charset="0"/>
              <a:buChar char="•"/>
            </a:pPr>
            <a:r>
              <a:rPr lang="en-US" dirty="0"/>
              <a:t>Picture</a:t>
            </a:r>
            <a:r>
              <a:rPr lang="en-US" baseline="0" dirty="0"/>
              <a:t> on the right:</a:t>
            </a:r>
          </a:p>
          <a:p>
            <a:pPr marL="640594" lvl="1" indent="-174708">
              <a:buFont typeface="Arial" panose="020B0604020202020204" pitchFamily="34" charset="0"/>
              <a:buChar char="•"/>
            </a:pPr>
            <a:r>
              <a:rPr lang="en-US" baseline="0" dirty="0"/>
              <a:t>Photo taken closer, but still at an angle.</a:t>
            </a:r>
          </a:p>
          <a:p>
            <a:pPr marL="640594" lvl="1" indent="-174708">
              <a:buFont typeface="Arial" panose="020B0604020202020204" pitchFamily="34" charset="0"/>
              <a:buChar char="•"/>
            </a:pPr>
            <a:r>
              <a:rPr lang="en-US" baseline="0" dirty="0"/>
              <a:t>Can see depth of the scratch.  With a straight on photo, would only get a line.</a:t>
            </a:r>
          </a:p>
          <a:p>
            <a:pPr marL="640594" lvl="1" indent="-174708">
              <a:buFont typeface="Arial" panose="020B0604020202020204" pitchFamily="34" charset="0"/>
              <a:buChar char="•"/>
            </a:pPr>
            <a:r>
              <a:rPr lang="en-US" baseline="0" dirty="0"/>
              <a:t>$10,000 worth of damage for sideswiping a dumpster.</a:t>
            </a:r>
            <a:endParaRPr lang="en-US" dirty="0"/>
          </a:p>
        </p:txBody>
      </p:sp>
      <p:sp>
        <p:nvSpPr>
          <p:cNvPr id="4" name="Slide Number Placeholder 3"/>
          <p:cNvSpPr>
            <a:spLocks noGrp="1"/>
          </p:cNvSpPr>
          <p:nvPr>
            <p:ph type="sldNum" sz="quarter" idx="10"/>
          </p:nvPr>
        </p:nvSpPr>
        <p:spPr/>
        <p:txBody>
          <a:bodyPr/>
          <a:lstStyle/>
          <a:p>
            <a:fld id="{6BEF78E5-FAB4-47C4-9CE4-EA2A3EBDA3AB}" type="slidenum">
              <a:rPr lang="en-US" smtClean="0"/>
              <a:t>8</a:t>
            </a:fld>
            <a:endParaRPr lang="en-US"/>
          </a:p>
        </p:txBody>
      </p:sp>
    </p:spTree>
    <p:extLst>
      <p:ext uri="{BB962C8B-B14F-4D97-AF65-F5344CB8AC3E}">
        <p14:creationId xmlns:p14="http://schemas.microsoft.com/office/powerpoint/2010/main" val="37285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2/20/2019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2/20/2019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fuelmart.com/docs.ph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215977"/>
            <a:ext cx="8676222" cy="1594023"/>
          </a:xfrm>
          <a:noFill/>
          <a:ln>
            <a:noFill/>
          </a:ln>
        </p:spPr>
        <p:txBody>
          <a:bodyPr>
            <a:normAutofit/>
          </a:bodyPr>
          <a:lstStyle/>
          <a:p>
            <a:r>
              <a:rPr lang="en-US" sz="4000" b="1" dirty="0">
                <a:ln w="3175" cmpd="sng">
                  <a:solidFill>
                    <a:srgbClr val="002060"/>
                  </a:solidFill>
                </a:ln>
                <a:solidFill>
                  <a:srgbClr val="FF0000"/>
                </a:solidFill>
              </a:rPr>
              <a:t>FuelMart &amp; Subway </a:t>
            </a:r>
            <a:br>
              <a:rPr lang="en-US" sz="4000" b="1" dirty="0">
                <a:ln w="3175" cmpd="sng">
                  <a:solidFill>
                    <a:srgbClr val="002060"/>
                  </a:solidFill>
                </a:ln>
                <a:solidFill>
                  <a:srgbClr val="FF0000"/>
                </a:solidFill>
              </a:rPr>
            </a:br>
            <a:r>
              <a:rPr lang="en-US" sz="4000" b="1" dirty="0">
                <a:ln w="3175" cmpd="sng">
                  <a:solidFill>
                    <a:srgbClr val="002060"/>
                  </a:solidFill>
                </a:ln>
                <a:solidFill>
                  <a:srgbClr val="FF0000"/>
                </a:solidFill>
              </a:rPr>
              <a:t>Safety Committee Meeting</a:t>
            </a:r>
          </a:p>
        </p:txBody>
      </p:sp>
      <p:sp>
        <p:nvSpPr>
          <p:cNvPr id="3" name="Subtitle 2"/>
          <p:cNvSpPr>
            <a:spLocks noGrp="1"/>
          </p:cNvSpPr>
          <p:nvPr>
            <p:ph type="subTitle" idx="1"/>
          </p:nvPr>
        </p:nvSpPr>
        <p:spPr/>
        <p:txBody>
          <a:bodyPr/>
          <a:lstStyle/>
          <a:p>
            <a:r>
              <a:rPr lang="en-US" dirty="0"/>
              <a:t>Wednesday, Feb. 20, 2019</a:t>
            </a:r>
          </a:p>
          <a:p>
            <a:r>
              <a:rPr lang="en-US" dirty="0"/>
              <a:t>2:00 PM</a:t>
            </a:r>
          </a:p>
          <a:p>
            <a:r>
              <a:rPr lang="en-US" dirty="0"/>
              <a:t>Corporate Office Conference Room and GoTo Meeting Web Conference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641" t="33878" r="24603" b="43165"/>
          <a:stretch/>
        </p:blipFill>
        <p:spPr>
          <a:xfrm>
            <a:off x="4054244" y="831634"/>
            <a:ext cx="3928725" cy="1267330"/>
          </a:xfrm>
          <a:prstGeom prst="rect">
            <a:avLst/>
          </a:prstGeom>
        </p:spPr>
      </p:pic>
    </p:spTree>
    <p:extLst>
      <p:ext uri="{BB962C8B-B14F-4D97-AF65-F5344CB8AC3E}">
        <p14:creationId xmlns:p14="http://schemas.microsoft.com/office/powerpoint/2010/main" val="368291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6" y="508627"/>
            <a:ext cx="5574182"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648 Customer </a:t>
            </a:r>
          </a:p>
          <a:p>
            <a:r>
              <a:rPr lang="en-US" b="1" dirty="0">
                <a:solidFill>
                  <a:srgbClr val="FF0000"/>
                </a:solidFill>
              </a:rPr>
              <a:t>struck pump:</a:t>
            </a:r>
          </a:p>
          <a:p>
            <a:endParaRPr lang="en-US" b="1" dirty="0">
              <a:solidFill>
                <a:srgbClr val="FF0000"/>
              </a:solidFill>
            </a:endParaRPr>
          </a:p>
        </p:txBody>
      </p:sp>
      <p:sp>
        <p:nvSpPr>
          <p:cNvPr id="5" name="Content Placeholder 2"/>
          <p:cNvSpPr>
            <a:spLocks noGrp="1"/>
          </p:cNvSpPr>
          <p:nvPr>
            <p:ph idx="1"/>
          </p:nvPr>
        </p:nvSpPr>
        <p:spPr>
          <a:xfrm>
            <a:off x="252975" y="618656"/>
            <a:ext cx="4427704" cy="3688209"/>
          </a:xfrm>
        </p:spPr>
        <p:txBody>
          <a:bodyPr>
            <a:normAutofit/>
          </a:bodyPr>
          <a:lstStyle/>
          <a:p>
            <a:pPr marL="0" indent="0">
              <a:buNone/>
            </a:pPr>
            <a:r>
              <a:rPr lang="en-US" sz="2000" dirty="0">
                <a:effectLst/>
              </a:rPr>
              <a:t>On 01/07/2019 at approx. 10:30 am a customer pulled up on the wrong side to get gas, she went around pumps and was still on the wrong side.  She pulled forward then backed up to cut the wheel but was too close and hit the pump.</a:t>
            </a:r>
            <a:endParaRPr lang="en-US" dirty="0">
              <a:solidFill>
                <a:srgbClr val="FFFF00"/>
              </a:solidFill>
            </a:endParaRPr>
          </a:p>
        </p:txBody>
      </p:sp>
      <p:pic>
        <p:nvPicPr>
          <p:cNvPr id="6" name="Picture 5">
            <a:extLst>
              <a:ext uri="{FF2B5EF4-FFF2-40B4-BE49-F238E27FC236}">
                <a16:creationId xmlns:a16="http://schemas.microsoft.com/office/drawing/2014/main" id="{604ED66E-C64E-4713-A6C6-94FF4D1D8857}"/>
              </a:ext>
            </a:extLst>
          </p:cNvPr>
          <p:cNvPicPr>
            <a:picLocks noChangeAspect="1"/>
          </p:cNvPicPr>
          <p:nvPr/>
        </p:nvPicPr>
        <p:blipFill>
          <a:blip r:embed="rId2"/>
          <a:stretch>
            <a:fillRect/>
          </a:stretch>
        </p:blipFill>
        <p:spPr>
          <a:xfrm>
            <a:off x="4718650" y="178709"/>
            <a:ext cx="7258346" cy="3528363"/>
          </a:xfrm>
          <a:prstGeom prst="rect">
            <a:avLst/>
          </a:prstGeom>
        </p:spPr>
      </p:pic>
      <p:pic>
        <p:nvPicPr>
          <p:cNvPr id="8" name="Picture 7">
            <a:extLst>
              <a:ext uri="{FF2B5EF4-FFF2-40B4-BE49-F238E27FC236}">
                <a16:creationId xmlns:a16="http://schemas.microsoft.com/office/drawing/2014/main" id="{C33C2793-D2A9-42B5-A9FB-272EB2F38044}"/>
              </a:ext>
            </a:extLst>
          </p:cNvPr>
          <p:cNvPicPr>
            <a:picLocks noChangeAspect="1"/>
          </p:cNvPicPr>
          <p:nvPr/>
        </p:nvPicPr>
        <p:blipFill>
          <a:blip r:embed="rId3"/>
          <a:stretch>
            <a:fillRect/>
          </a:stretch>
        </p:blipFill>
        <p:spPr>
          <a:xfrm>
            <a:off x="215004" y="3934701"/>
            <a:ext cx="5827156" cy="2832646"/>
          </a:xfrm>
          <a:prstGeom prst="rect">
            <a:avLst/>
          </a:prstGeom>
        </p:spPr>
      </p:pic>
      <p:pic>
        <p:nvPicPr>
          <p:cNvPr id="10" name="Picture 9">
            <a:extLst>
              <a:ext uri="{FF2B5EF4-FFF2-40B4-BE49-F238E27FC236}">
                <a16:creationId xmlns:a16="http://schemas.microsoft.com/office/drawing/2014/main" id="{F292C537-8064-423F-9F87-758BFEB042EF}"/>
              </a:ext>
            </a:extLst>
          </p:cNvPr>
          <p:cNvPicPr>
            <a:picLocks noChangeAspect="1"/>
          </p:cNvPicPr>
          <p:nvPr/>
        </p:nvPicPr>
        <p:blipFill>
          <a:blip r:embed="rId4"/>
          <a:stretch>
            <a:fillRect/>
          </a:stretch>
        </p:blipFill>
        <p:spPr>
          <a:xfrm>
            <a:off x="6298352" y="4006895"/>
            <a:ext cx="5678644" cy="2760452"/>
          </a:xfrm>
          <a:prstGeom prst="rect">
            <a:avLst/>
          </a:prstGeom>
        </p:spPr>
      </p:pic>
    </p:spTree>
    <p:extLst>
      <p:ext uri="{BB962C8B-B14F-4D97-AF65-F5344CB8AC3E}">
        <p14:creationId xmlns:p14="http://schemas.microsoft.com/office/powerpoint/2010/main" val="264254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787 Customer Diesel Spill:</a:t>
            </a:r>
          </a:p>
          <a:p>
            <a:endParaRPr lang="en-US" b="1" dirty="0">
              <a:solidFill>
                <a:srgbClr val="FF0000"/>
              </a:solidFill>
            </a:endParaRPr>
          </a:p>
        </p:txBody>
      </p:sp>
      <p:sp>
        <p:nvSpPr>
          <p:cNvPr id="5" name="Content Placeholder 2"/>
          <p:cNvSpPr>
            <a:spLocks noGrp="1"/>
          </p:cNvSpPr>
          <p:nvPr>
            <p:ph idx="1"/>
          </p:nvPr>
        </p:nvSpPr>
        <p:spPr>
          <a:xfrm>
            <a:off x="290945" y="1021813"/>
            <a:ext cx="4427704" cy="3688209"/>
          </a:xfrm>
        </p:spPr>
        <p:txBody>
          <a:bodyPr>
            <a:normAutofit/>
          </a:bodyPr>
          <a:lstStyle/>
          <a:p>
            <a:pPr marL="0" indent="0">
              <a:buNone/>
            </a:pPr>
            <a:r>
              <a:rPr lang="en-US" sz="2000" dirty="0">
                <a:effectLst/>
              </a:rPr>
              <a:t>On 01/27/2019 at approx. 6:10 pm Central a customer informed a FM employee that he had a minor spill at the diesel pump.  An unknown amount of product was spilled.  The Diesel island drain was clogged.  FM employees took no action.  Customer took a shower and left without providing any information.  </a:t>
            </a:r>
            <a:endParaRPr lang="en-US" dirty="0">
              <a:solidFill>
                <a:srgbClr val="FFFF00"/>
              </a:solidFill>
            </a:endParaRPr>
          </a:p>
        </p:txBody>
      </p:sp>
      <p:pic>
        <p:nvPicPr>
          <p:cNvPr id="4" name="Picture 3">
            <a:extLst>
              <a:ext uri="{FF2B5EF4-FFF2-40B4-BE49-F238E27FC236}">
                <a16:creationId xmlns:a16="http://schemas.microsoft.com/office/drawing/2014/main" id="{3D220819-D6D8-4622-9FB2-EBFD9304BB54}"/>
              </a:ext>
            </a:extLst>
          </p:cNvPr>
          <p:cNvPicPr>
            <a:picLocks noChangeAspect="1"/>
          </p:cNvPicPr>
          <p:nvPr/>
        </p:nvPicPr>
        <p:blipFill>
          <a:blip r:embed="rId2"/>
          <a:stretch>
            <a:fillRect/>
          </a:stretch>
        </p:blipFill>
        <p:spPr>
          <a:xfrm>
            <a:off x="4922442" y="1354348"/>
            <a:ext cx="6902217" cy="5175848"/>
          </a:xfrm>
          <a:prstGeom prst="rect">
            <a:avLst/>
          </a:prstGeom>
        </p:spPr>
      </p:pic>
    </p:spTree>
    <p:extLst>
      <p:ext uri="{BB962C8B-B14F-4D97-AF65-F5344CB8AC3E}">
        <p14:creationId xmlns:p14="http://schemas.microsoft.com/office/powerpoint/2010/main" val="162074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508627"/>
            <a:ext cx="672291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FF0000"/>
                </a:solidFill>
              </a:rPr>
              <a:t>Fm</a:t>
            </a:r>
            <a:r>
              <a:rPr lang="en-US" b="1" dirty="0">
                <a:solidFill>
                  <a:srgbClr val="FF0000"/>
                </a:solidFill>
              </a:rPr>
              <a:t> 782 FedEx Freight </a:t>
            </a:r>
          </a:p>
          <a:p>
            <a:r>
              <a:rPr lang="en-US" b="1" dirty="0">
                <a:solidFill>
                  <a:srgbClr val="FF0000"/>
                </a:solidFill>
              </a:rPr>
              <a:t>Trailer Leak:</a:t>
            </a:r>
          </a:p>
          <a:p>
            <a:endParaRPr lang="en-US" b="1" dirty="0">
              <a:solidFill>
                <a:srgbClr val="FF0000"/>
              </a:solidFill>
            </a:endParaRPr>
          </a:p>
        </p:txBody>
      </p:sp>
      <p:sp>
        <p:nvSpPr>
          <p:cNvPr id="5" name="Content Placeholder 2"/>
          <p:cNvSpPr>
            <a:spLocks noGrp="1"/>
          </p:cNvSpPr>
          <p:nvPr>
            <p:ph idx="1"/>
          </p:nvPr>
        </p:nvSpPr>
        <p:spPr>
          <a:xfrm>
            <a:off x="290945" y="901044"/>
            <a:ext cx="4427704" cy="3688209"/>
          </a:xfrm>
        </p:spPr>
        <p:txBody>
          <a:bodyPr>
            <a:normAutofit/>
          </a:bodyPr>
          <a:lstStyle/>
          <a:p>
            <a:pPr marL="0" indent="0">
              <a:buNone/>
            </a:pPr>
            <a:r>
              <a:rPr lang="en-US" sz="2000" dirty="0">
                <a:effectLst/>
              </a:rPr>
              <a:t>On 02/05/19 at approx. 3:15 am a FedEx driver informed a FM employee he had acid leaking out of his semi-trailer and a small amount was on the asphalt.  Local police dept., fire dept., fire marshal, County EMA Director, and Ohio EPA responded.  FM employee notified manager, Safety Director and obtained BOL.  </a:t>
            </a:r>
            <a:endParaRPr lang="en-US" dirty="0">
              <a:solidFill>
                <a:srgbClr val="FFFF00"/>
              </a:solidFill>
            </a:endParaRPr>
          </a:p>
        </p:txBody>
      </p:sp>
      <p:pic>
        <p:nvPicPr>
          <p:cNvPr id="6" name="Picture 5">
            <a:extLst>
              <a:ext uri="{FF2B5EF4-FFF2-40B4-BE49-F238E27FC236}">
                <a16:creationId xmlns:a16="http://schemas.microsoft.com/office/drawing/2014/main" id="{E242E53D-E011-4082-9C61-7937A4E5BBBD}"/>
              </a:ext>
            </a:extLst>
          </p:cNvPr>
          <p:cNvPicPr>
            <a:picLocks noChangeAspect="1"/>
          </p:cNvPicPr>
          <p:nvPr/>
        </p:nvPicPr>
        <p:blipFill>
          <a:blip r:embed="rId2"/>
          <a:stretch>
            <a:fillRect/>
          </a:stretch>
        </p:blipFill>
        <p:spPr>
          <a:xfrm>
            <a:off x="5564037" y="65567"/>
            <a:ext cx="6423281" cy="4797637"/>
          </a:xfrm>
          <a:prstGeom prst="rect">
            <a:avLst/>
          </a:prstGeom>
        </p:spPr>
      </p:pic>
      <p:pic>
        <p:nvPicPr>
          <p:cNvPr id="7" name="Picture 6">
            <a:extLst>
              <a:ext uri="{FF2B5EF4-FFF2-40B4-BE49-F238E27FC236}">
                <a16:creationId xmlns:a16="http://schemas.microsoft.com/office/drawing/2014/main" id="{9091FDA4-288F-45EA-9B1A-84F98264FE26}"/>
              </a:ext>
            </a:extLst>
          </p:cNvPr>
          <p:cNvPicPr>
            <a:picLocks noChangeAspect="1"/>
          </p:cNvPicPr>
          <p:nvPr/>
        </p:nvPicPr>
        <p:blipFill>
          <a:blip r:embed="rId3"/>
          <a:stretch>
            <a:fillRect/>
          </a:stretch>
        </p:blipFill>
        <p:spPr>
          <a:xfrm>
            <a:off x="2441274" y="3962790"/>
            <a:ext cx="9633419" cy="2829643"/>
          </a:xfrm>
          <a:prstGeom prst="rect">
            <a:avLst/>
          </a:prstGeom>
        </p:spPr>
      </p:pic>
    </p:spTree>
    <p:extLst>
      <p:ext uri="{BB962C8B-B14F-4D97-AF65-F5344CB8AC3E}">
        <p14:creationId xmlns:p14="http://schemas.microsoft.com/office/powerpoint/2010/main" val="121142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508627"/>
            <a:ext cx="848393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645 Customer struck light pole:</a:t>
            </a:r>
          </a:p>
          <a:p>
            <a:endParaRPr lang="en-US" b="1" dirty="0">
              <a:solidFill>
                <a:srgbClr val="FF0000"/>
              </a:solidFill>
            </a:endParaRPr>
          </a:p>
        </p:txBody>
      </p:sp>
      <p:sp>
        <p:nvSpPr>
          <p:cNvPr id="5" name="Content Placeholder 2"/>
          <p:cNvSpPr>
            <a:spLocks noGrp="1"/>
          </p:cNvSpPr>
          <p:nvPr>
            <p:ph idx="1"/>
          </p:nvPr>
        </p:nvSpPr>
        <p:spPr>
          <a:xfrm>
            <a:off x="290945" y="1302589"/>
            <a:ext cx="4056768" cy="5357003"/>
          </a:xfrm>
        </p:spPr>
        <p:txBody>
          <a:bodyPr>
            <a:normAutofit/>
          </a:bodyPr>
          <a:lstStyle/>
          <a:p>
            <a:pPr marL="0" indent="0">
              <a:buNone/>
            </a:pPr>
            <a:r>
              <a:rPr lang="en-US" sz="2000" dirty="0">
                <a:effectLst/>
              </a:rPr>
              <a:t>On 01/31/2019 at 7:00 pm Central a semi-trailer backed into a wooden pole parking lot light snapping it in half.  Pole landed in the grass area.  No damage to other vehicles, pedestrians, or structures.  No loss of electric.  Took photos of driver license and insurance card.</a:t>
            </a:r>
            <a:endParaRPr lang="en-US" dirty="0">
              <a:solidFill>
                <a:srgbClr val="FFFF00"/>
              </a:solidFill>
            </a:endParaRPr>
          </a:p>
        </p:txBody>
      </p:sp>
      <p:pic>
        <p:nvPicPr>
          <p:cNvPr id="6" name="Picture 5">
            <a:extLst>
              <a:ext uri="{FF2B5EF4-FFF2-40B4-BE49-F238E27FC236}">
                <a16:creationId xmlns:a16="http://schemas.microsoft.com/office/drawing/2014/main" id="{69690338-EA77-430A-A371-02E974E68CE1}"/>
              </a:ext>
            </a:extLst>
          </p:cNvPr>
          <p:cNvPicPr>
            <a:picLocks noChangeAspect="1"/>
          </p:cNvPicPr>
          <p:nvPr/>
        </p:nvPicPr>
        <p:blipFill>
          <a:blip r:embed="rId2"/>
          <a:stretch>
            <a:fillRect/>
          </a:stretch>
        </p:blipFill>
        <p:spPr>
          <a:xfrm>
            <a:off x="3744124" y="1204973"/>
            <a:ext cx="2650318" cy="5451894"/>
          </a:xfrm>
          <a:prstGeom prst="rect">
            <a:avLst/>
          </a:prstGeom>
        </p:spPr>
      </p:pic>
      <p:pic>
        <p:nvPicPr>
          <p:cNvPr id="8" name="Picture 7">
            <a:extLst>
              <a:ext uri="{FF2B5EF4-FFF2-40B4-BE49-F238E27FC236}">
                <a16:creationId xmlns:a16="http://schemas.microsoft.com/office/drawing/2014/main" id="{12566FA8-06AB-4A4D-9133-7A12180831A2}"/>
              </a:ext>
            </a:extLst>
          </p:cNvPr>
          <p:cNvPicPr>
            <a:picLocks noChangeAspect="1"/>
          </p:cNvPicPr>
          <p:nvPr/>
        </p:nvPicPr>
        <p:blipFill>
          <a:blip r:embed="rId3"/>
          <a:stretch>
            <a:fillRect/>
          </a:stretch>
        </p:blipFill>
        <p:spPr>
          <a:xfrm>
            <a:off x="6662889" y="1237473"/>
            <a:ext cx="2664700" cy="5481670"/>
          </a:xfrm>
          <a:prstGeom prst="rect">
            <a:avLst/>
          </a:prstGeom>
        </p:spPr>
      </p:pic>
      <p:pic>
        <p:nvPicPr>
          <p:cNvPr id="12" name="Picture 11">
            <a:extLst>
              <a:ext uri="{FF2B5EF4-FFF2-40B4-BE49-F238E27FC236}">
                <a16:creationId xmlns:a16="http://schemas.microsoft.com/office/drawing/2014/main" id="{5C502B77-D1DF-4765-BF47-E7672F8B721F}"/>
              </a:ext>
            </a:extLst>
          </p:cNvPr>
          <p:cNvPicPr>
            <a:picLocks noChangeAspect="1"/>
          </p:cNvPicPr>
          <p:nvPr/>
        </p:nvPicPr>
        <p:blipFill>
          <a:blip r:embed="rId4"/>
          <a:stretch>
            <a:fillRect/>
          </a:stretch>
        </p:blipFill>
        <p:spPr>
          <a:xfrm>
            <a:off x="9437615" y="1299750"/>
            <a:ext cx="2603749" cy="5357117"/>
          </a:xfrm>
          <a:prstGeom prst="rect">
            <a:avLst/>
          </a:prstGeom>
        </p:spPr>
      </p:pic>
    </p:spTree>
    <p:extLst>
      <p:ext uri="{BB962C8B-B14F-4D97-AF65-F5344CB8AC3E}">
        <p14:creationId xmlns:p14="http://schemas.microsoft.com/office/powerpoint/2010/main" val="114438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787" y="658381"/>
            <a:ext cx="990167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645 Customer struck light pole:</a:t>
            </a:r>
          </a:p>
          <a:p>
            <a:endParaRPr lang="en-US" b="1" dirty="0">
              <a:solidFill>
                <a:srgbClr val="FF0000"/>
              </a:solidFill>
            </a:endParaRPr>
          </a:p>
          <a:p>
            <a:endParaRPr lang="en-US" b="1" dirty="0">
              <a:solidFill>
                <a:srgbClr val="FF0000"/>
              </a:solidFill>
            </a:endParaRPr>
          </a:p>
        </p:txBody>
      </p:sp>
      <p:pic>
        <p:nvPicPr>
          <p:cNvPr id="6" name="Picture 5">
            <a:extLst>
              <a:ext uri="{FF2B5EF4-FFF2-40B4-BE49-F238E27FC236}">
                <a16:creationId xmlns:a16="http://schemas.microsoft.com/office/drawing/2014/main" id="{ED60EE0F-86DD-4629-98EE-FCDF14A1D81C}"/>
              </a:ext>
            </a:extLst>
          </p:cNvPr>
          <p:cNvPicPr>
            <a:picLocks noChangeAspect="1"/>
          </p:cNvPicPr>
          <p:nvPr/>
        </p:nvPicPr>
        <p:blipFill>
          <a:blip r:embed="rId2"/>
          <a:stretch>
            <a:fillRect/>
          </a:stretch>
        </p:blipFill>
        <p:spPr>
          <a:xfrm>
            <a:off x="242711" y="871269"/>
            <a:ext cx="11706578" cy="5693278"/>
          </a:xfrm>
          <a:prstGeom prst="rect">
            <a:avLst/>
          </a:prstGeom>
        </p:spPr>
      </p:pic>
    </p:spTree>
    <p:extLst>
      <p:ext uri="{BB962C8B-B14F-4D97-AF65-F5344CB8AC3E}">
        <p14:creationId xmlns:p14="http://schemas.microsoft.com/office/powerpoint/2010/main" val="75438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787" y="658381"/>
            <a:ext cx="9901679"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FM 645 Customer struck light pole:</a:t>
            </a:r>
          </a:p>
          <a:p>
            <a:endParaRPr lang="en-US" b="1" dirty="0">
              <a:solidFill>
                <a:srgbClr val="FF0000"/>
              </a:solidFill>
            </a:endParaRPr>
          </a:p>
          <a:p>
            <a:endParaRPr lang="en-US" b="1" dirty="0">
              <a:solidFill>
                <a:srgbClr val="FF0000"/>
              </a:solidFill>
            </a:endParaRPr>
          </a:p>
        </p:txBody>
      </p:sp>
      <p:pic>
        <p:nvPicPr>
          <p:cNvPr id="4" name="Picture 3">
            <a:extLst>
              <a:ext uri="{FF2B5EF4-FFF2-40B4-BE49-F238E27FC236}">
                <a16:creationId xmlns:a16="http://schemas.microsoft.com/office/drawing/2014/main" id="{4D33FF24-D549-411D-9377-9590A721C5E2}"/>
              </a:ext>
            </a:extLst>
          </p:cNvPr>
          <p:cNvPicPr>
            <a:picLocks noChangeAspect="1"/>
          </p:cNvPicPr>
          <p:nvPr/>
        </p:nvPicPr>
        <p:blipFill>
          <a:blip r:embed="rId2"/>
          <a:stretch>
            <a:fillRect/>
          </a:stretch>
        </p:blipFill>
        <p:spPr>
          <a:xfrm>
            <a:off x="129394" y="1592750"/>
            <a:ext cx="8452627" cy="4109310"/>
          </a:xfrm>
          <a:prstGeom prst="rect">
            <a:avLst/>
          </a:prstGeom>
        </p:spPr>
      </p:pic>
      <p:pic>
        <p:nvPicPr>
          <p:cNvPr id="7" name="Picture 6">
            <a:extLst>
              <a:ext uri="{FF2B5EF4-FFF2-40B4-BE49-F238E27FC236}">
                <a16:creationId xmlns:a16="http://schemas.microsoft.com/office/drawing/2014/main" id="{6B560DBC-D2EA-4C0F-904A-87118B6F26C3}"/>
              </a:ext>
            </a:extLst>
          </p:cNvPr>
          <p:cNvPicPr>
            <a:picLocks noChangeAspect="1"/>
          </p:cNvPicPr>
          <p:nvPr/>
        </p:nvPicPr>
        <p:blipFill>
          <a:blip r:embed="rId3"/>
          <a:stretch>
            <a:fillRect/>
          </a:stretch>
        </p:blipFill>
        <p:spPr>
          <a:xfrm>
            <a:off x="8776414" y="224571"/>
            <a:ext cx="3115277" cy="6408857"/>
          </a:xfrm>
          <a:prstGeom prst="rect">
            <a:avLst/>
          </a:prstGeom>
        </p:spPr>
      </p:pic>
    </p:spTree>
    <p:extLst>
      <p:ext uri="{BB962C8B-B14F-4D97-AF65-F5344CB8AC3E}">
        <p14:creationId xmlns:p14="http://schemas.microsoft.com/office/powerpoint/2010/main" val="220396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361757-C6CA-4A4D-A3D2-9740D3003654}"/>
              </a:ext>
            </a:extLst>
          </p:cNvPr>
          <p:cNvPicPr>
            <a:picLocks noChangeAspect="1"/>
          </p:cNvPicPr>
          <p:nvPr/>
        </p:nvPicPr>
        <p:blipFill>
          <a:blip r:embed="rId2"/>
          <a:stretch>
            <a:fillRect/>
          </a:stretch>
        </p:blipFill>
        <p:spPr>
          <a:xfrm>
            <a:off x="1056272" y="1017820"/>
            <a:ext cx="4333875" cy="4295775"/>
          </a:xfrm>
          <a:prstGeom prst="rect">
            <a:avLst/>
          </a:prstGeom>
        </p:spPr>
      </p:pic>
      <p:pic>
        <p:nvPicPr>
          <p:cNvPr id="6" name="Picture 5">
            <a:extLst>
              <a:ext uri="{FF2B5EF4-FFF2-40B4-BE49-F238E27FC236}">
                <a16:creationId xmlns:a16="http://schemas.microsoft.com/office/drawing/2014/main" id="{4DB130E2-91E9-4F5B-A58F-23D35D23742B}"/>
              </a:ext>
            </a:extLst>
          </p:cNvPr>
          <p:cNvPicPr>
            <a:picLocks noChangeAspect="1"/>
          </p:cNvPicPr>
          <p:nvPr/>
        </p:nvPicPr>
        <p:blipFill>
          <a:blip r:embed="rId3"/>
          <a:stretch>
            <a:fillRect/>
          </a:stretch>
        </p:blipFill>
        <p:spPr>
          <a:xfrm>
            <a:off x="6733343" y="828107"/>
            <a:ext cx="3590925" cy="676275"/>
          </a:xfrm>
          <a:prstGeom prst="rect">
            <a:avLst/>
          </a:prstGeom>
        </p:spPr>
      </p:pic>
      <p:pic>
        <p:nvPicPr>
          <p:cNvPr id="9" name="Picture 8">
            <a:extLst>
              <a:ext uri="{FF2B5EF4-FFF2-40B4-BE49-F238E27FC236}">
                <a16:creationId xmlns:a16="http://schemas.microsoft.com/office/drawing/2014/main" id="{ECD9214D-3814-4C80-9D31-072DC7AA40F9}"/>
              </a:ext>
            </a:extLst>
          </p:cNvPr>
          <p:cNvPicPr>
            <a:picLocks noChangeAspect="1"/>
          </p:cNvPicPr>
          <p:nvPr/>
        </p:nvPicPr>
        <p:blipFill>
          <a:blip r:embed="rId4"/>
          <a:stretch>
            <a:fillRect/>
          </a:stretch>
        </p:blipFill>
        <p:spPr>
          <a:xfrm>
            <a:off x="6512651" y="4260405"/>
            <a:ext cx="4210050" cy="276225"/>
          </a:xfrm>
          <a:prstGeom prst="rect">
            <a:avLst/>
          </a:prstGeom>
        </p:spPr>
      </p:pic>
      <p:pic>
        <p:nvPicPr>
          <p:cNvPr id="10" name="Picture 9">
            <a:extLst>
              <a:ext uri="{FF2B5EF4-FFF2-40B4-BE49-F238E27FC236}">
                <a16:creationId xmlns:a16="http://schemas.microsoft.com/office/drawing/2014/main" id="{18ACE890-1C15-4996-BC75-48888352E9FB}"/>
              </a:ext>
            </a:extLst>
          </p:cNvPr>
          <p:cNvPicPr>
            <a:picLocks noChangeAspect="1"/>
          </p:cNvPicPr>
          <p:nvPr/>
        </p:nvPicPr>
        <p:blipFill>
          <a:blip r:embed="rId5"/>
          <a:stretch>
            <a:fillRect/>
          </a:stretch>
        </p:blipFill>
        <p:spPr>
          <a:xfrm>
            <a:off x="7133392" y="2545029"/>
            <a:ext cx="2790825" cy="285750"/>
          </a:xfrm>
          <a:prstGeom prst="rect">
            <a:avLst/>
          </a:prstGeom>
        </p:spPr>
      </p:pic>
      <p:pic>
        <p:nvPicPr>
          <p:cNvPr id="11" name="Picture 10">
            <a:extLst>
              <a:ext uri="{FF2B5EF4-FFF2-40B4-BE49-F238E27FC236}">
                <a16:creationId xmlns:a16="http://schemas.microsoft.com/office/drawing/2014/main" id="{973EC19B-08B3-4C77-910B-AC2FC2593DA1}"/>
              </a:ext>
            </a:extLst>
          </p:cNvPr>
          <p:cNvPicPr>
            <a:picLocks noChangeAspect="1"/>
          </p:cNvPicPr>
          <p:nvPr/>
        </p:nvPicPr>
        <p:blipFill>
          <a:blip r:embed="rId6"/>
          <a:stretch>
            <a:fillRect/>
          </a:stretch>
        </p:blipFill>
        <p:spPr>
          <a:xfrm>
            <a:off x="7003189" y="4786412"/>
            <a:ext cx="3171825" cy="314325"/>
          </a:xfrm>
          <a:prstGeom prst="rect">
            <a:avLst/>
          </a:prstGeom>
        </p:spPr>
      </p:pic>
      <p:pic>
        <p:nvPicPr>
          <p:cNvPr id="12" name="Picture 11">
            <a:extLst>
              <a:ext uri="{FF2B5EF4-FFF2-40B4-BE49-F238E27FC236}">
                <a16:creationId xmlns:a16="http://schemas.microsoft.com/office/drawing/2014/main" id="{B0DB4ED6-75F4-40C5-B5BF-FE6A591E0E50}"/>
              </a:ext>
            </a:extLst>
          </p:cNvPr>
          <p:cNvPicPr>
            <a:picLocks noChangeAspect="1"/>
          </p:cNvPicPr>
          <p:nvPr/>
        </p:nvPicPr>
        <p:blipFill>
          <a:blip r:embed="rId7"/>
          <a:stretch>
            <a:fillRect/>
          </a:stretch>
        </p:blipFill>
        <p:spPr>
          <a:xfrm>
            <a:off x="7281029" y="1890753"/>
            <a:ext cx="2495550" cy="409575"/>
          </a:xfrm>
          <a:prstGeom prst="rect">
            <a:avLst/>
          </a:prstGeom>
        </p:spPr>
      </p:pic>
      <p:pic>
        <p:nvPicPr>
          <p:cNvPr id="13" name="Picture 12">
            <a:extLst>
              <a:ext uri="{FF2B5EF4-FFF2-40B4-BE49-F238E27FC236}">
                <a16:creationId xmlns:a16="http://schemas.microsoft.com/office/drawing/2014/main" id="{C09D0D39-8EE8-4B4E-A2BC-F3A0F22BB313}"/>
              </a:ext>
            </a:extLst>
          </p:cNvPr>
          <p:cNvPicPr>
            <a:picLocks noChangeAspect="1"/>
          </p:cNvPicPr>
          <p:nvPr/>
        </p:nvPicPr>
        <p:blipFill>
          <a:blip r:embed="rId8"/>
          <a:stretch>
            <a:fillRect/>
          </a:stretch>
        </p:blipFill>
        <p:spPr>
          <a:xfrm>
            <a:off x="7003189" y="3654731"/>
            <a:ext cx="3228975" cy="352425"/>
          </a:xfrm>
          <a:prstGeom prst="rect">
            <a:avLst/>
          </a:prstGeom>
        </p:spPr>
      </p:pic>
      <p:pic>
        <p:nvPicPr>
          <p:cNvPr id="14" name="Picture 13">
            <a:extLst>
              <a:ext uri="{FF2B5EF4-FFF2-40B4-BE49-F238E27FC236}">
                <a16:creationId xmlns:a16="http://schemas.microsoft.com/office/drawing/2014/main" id="{40B8494E-2B9D-4BEE-AFED-A8CE9EBC1351}"/>
              </a:ext>
            </a:extLst>
          </p:cNvPr>
          <p:cNvPicPr>
            <a:picLocks noChangeAspect="1"/>
          </p:cNvPicPr>
          <p:nvPr/>
        </p:nvPicPr>
        <p:blipFill>
          <a:blip r:embed="rId9"/>
          <a:stretch>
            <a:fillRect/>
          </a:stretch>
        </p:blipFill>
        <p:spPr>
          <a:xfrm>
            <a:off x="7176255" y="3124280"/>
            <a:ext cx="2705100" cy="285750"/>
          </a:xfrm>
          <a:prstGeom prst="rect">
            <a:avLst/>
          </a:prstGeom>
        </p:spPr>
      </p:pic>
      <p:pic>
        <p:nvPicPr>
          <p:cNvPr id="15" name="Picture 14">
            <a:extLst>
              <a:ext uri="{FF2B5EF4-FFF2-40B4-BE49-F238E27FC236}">
                <a16:creationId xmlns:a16="http://schemas.microsoft.com/office/drawing/2014/main" id="{44D4D2A2-6F73-4904-AD7A-88D0989955A9}"/>
              </a:ext>
            </a:extLst>
          </p:cNvPr>
          <p:cNvPicPr>
            <a:picLocks noChangeAspect="1"/>
          </p:cNvPicPr>
          <p:nvPr/>
        </p:nvPicPr>
        <p:blipFill>
          <a:blip r:embed="rId10"/>
          <a:stretch>
            <a:fillRect/>
          </a:stretch>
        </p:blipFill>
        <p:spPr>
          <a:xfrm>
            <a:off x="6898413" y="5291941"/>
            <a:ext cx="3381375" cy="333375"/>
          </a:xfrm>
          <a:prstGeom prst="rect">
            <a:avLst/>
          </a:prstGeom>
        </p:spPr>
      </p:pic>
    </p:spTree>
    <p:extLst>
      <p:ext uri="{BB962C8B-B14F-4D97-AF65-F5344CB8AC3E}">
        <p14:creationId xmlns:p14="http://schemas.microsoft.com/office/powerpoint/2010/main" val="209219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0945" y="716445"/>
            <a:ext cx="8614063"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Employee Injuries:</a:t>
            </a:r>
          </a:p>
          <a:p>
            <a:endParaRPr lang="en-US" b="1" dirty="0">
              <a:solidFill>
                <a:srgbClr val="FF0000"/>
              </a:solidFill>
            </a:endParaRPr>
          </a:p>
        </p:txBody>
      </p:sp>
      <p:sp>
        <p:nvSpPr>
          <p:cNvPr id="5" name="Content Placeholder 2"/>
          <p:cNvSpPr>
            <a:spLocks noGrp="1"/>
          </p:cNvSpPr>
          <p:nvPr>
            <p:ph idx="1"/>
          </p:nvPr>
        </p:nvSpPr>
        <p:spPr>
          <a:xfrm>
            <a:off x="373409" y="1815755"/>
            <a:ext cx="11423033" cy="3464168"/>
          </a:xfrm>
        </p:spPr>
        <p:txBody>
          <a:bodyPr>
            <a:normAutofit/>
          </a:bodyPr>
          <a:lstStyle/>
          <a:p>
            <a:pPr marL="0" indent="0">
              <a:buNone/>
            </a:pPr>
            <a:r>
              <a:rPr lang="en-US" sz="2000" dirty="0">
                <a:effectLst/>
              </a:rPr>
              <a:t>01/04/19 – Subway employee sustained a burn to the arm from a hot pan</a:t>
            </a:r>
          </a:p>
          <a:p>
            <a:pPr marL="0" indent="0">
              <a:buNone/>
            </a:pPr>
            <a:r>
              <a:rPr lang="en-US" sz="2000" dirty="0">
                <a:effectLst/>
              </a:rPr>
              <a:t>01/04/19 – Subway employee sustained a laceration to the finger from a tomato slicer in the sink.</a:t>
            </a:r>
          </a:p>
          <a:p>
            <a:pPr marL="0" indent="0">
              <a:buNone/>
            </a:pPr>
            <a:r>
              <a:rPr lang="en-US" sz="2000" dirty="0">
                <a:effectLst/>
              </a:rPr>
              <a:t>01/14/19 – FM employee tripped in the cooler and sustained a fracture.</a:t>
            </a:r>
          </a:p>
          <a:p>
            <a:pPr marL="0" indent="0">
              <a:buNone/>
            </a:pPr>
            <a:r>
              <a:rPr lang="en-US" sz="2000" dirty="0">
                <a:effectLst/>
              </a:rPr>
              <a:t>01/16/19 - cutting board fell and struck employee causing a bruise.</a:t>
            </a:r>
          </a:p>
          <a:p>
            <a:pPr marL="0" indent="0">
              <a:buNone/>
            </a:pPr>
            <a:r>
              <a:rPr lang="en-US" sz="2000" dirty="0">
                <a:effectLst/>
              </a:rPr>
              <a:t>01/29/19 – Subway employee sustained a burn to the arm from taking bread pan out of oven.</a:t>
            </a:r>
          </a:p>
        </p:txBody>
      </p:sp>
    </p:spTree>
    <p:extLst>
      <p:ext uri="{BB962C8B-B14F-4D97-AF65-F5344CB8AC3E}">
        <p14:creationId xmlns:p14="http://schemas.microsoft.com/office/powerpoint/2010/main" val="206301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204353"/>
            <a:ext cx="8988136" cy="6508173"/>
          </a:xfrm>
        </p:spPr>
        <p:txBody>
          <a:bodyPr>
            <a:noAutofit/>
          </a:bodyPr>
          <a:lstStyle/>
          <a:p>
            <a:r>
              <a:rPr lang="en-US" sz="2000" b="1" dirty="0">
                <a:solidFill>
                  <a:schemeClr val="tx1"/>
                </a:solidFill>
              </a:rPr>
              <a:t>Date Range: Jan. 01, 2019 – Feb. 19, 2019</a:t>
            </a:r>
            <a:br>
              <a:rPr lang="en-US" sz="2000" dirty="0">
                <a:solidFill>
                  <a:schemeClr val="tx1"/>
                </a:solidFill>
              </a:rPr>
            </a:br>
            <a:br>
              <a:rPr lang="en-US" sz="2000" dirty="0">
                <a:solidFill>
                  <a:schemeClr val="tx1"/>
                </a:solidFill>
              </a:rPr>
            </a:br>
            <a:r>
              <a:rPr lang="en-US" sz="2000" b="1" dirty="0">
                <a:solidFill>
                  <a:srgbClr val="00B0F0"/>
                </a:solidFill>
              </a:rPr>
              <a:t>Company Total Incidents: </a:t>
            </a:r>
            <a:r>
              <a:rPr lang="en-US" sz="2000" b="1" dirty="0">
                <a:solidFill>
                  <a:schemeClr val="tx1"/>
                </a:solidFill>
              </a:rPr>
              <a:t>37</a:t>
            </a:r>
            <a:br>
              <a:rPr lang="en-US" sz="2000" dirty="0">
                <a:solidFill>
                  <a:schemeClr val="tx1"/>
                </a:solidFill>
              </a:rPr>
            </a:br>
            <a:br>
              <a:rPr lang="en-US" sz="2000" dirty="0">
                <a:solidFill>
                  <a:schemeClr val="tx1"/>
                </a:solidFill>
              </a:rPr>
            </a:br>
            <a:r>
              <a:rPr lang="en-US" sz="2000" b="1" dirty="0">
                <a:solidFill>
                  <a:srgbClr val="FFC000"/>
                </a:solidFill>
              </a:rPr>
              <a:t>FuelMart &amp; Subway Total Incidents: </a:t>
            </a:r>
            <a:r>
              <a:rPr lang="en-US" sz="2000" b="1" dirty="0">
                <a:solidFill>
                  <a:schemeClr val="tx1"/>
                </a:solidFill>
              </a:rPr>
              <a:t>18</a:t>
            </a:r>
            <a:br>
              <a:rPr lang="en-US" sz="2000" b="1" dirty="0">
                <a:solidFill>
                  <a:schemeClr val="tx1"/>
                </a:solidFill>
              </a:rPr>
            </a:br>
            <a:br>
              <a:rPr lang="en-US" sz="2000" b="1" dirty="0">
                <a:solidFill>
                  <a:schemeClr val="tx1"/>
                </a:solidFill>
              </a:rPr>
            </a:br>
            <a:r>
              <a:rPr lang="en-US" sz="2000" b="1" dirty="0">
                <a:solidFill>
                  <a:srgbClr val="FFC000"/>
                </a:solidFill>
              </a:rPr>
              <a:t>FuelMart Customer Spills: </a:t>
            </a:r>
            <a:r>
              <a:rPr lang="en-US" sz="2000" b="1" dirty="0">
                <a:solidFill>
                  <a:schemeClr val="tx1"/>
                </a:solidFill>
              </a:rPr>
              <a:t>2</a:t>
            </a:r>
            <a:br>
              <a:rPr lang="en-US" sz="2000" dirty="0">
                <a:solidFill>
                  <a:schemeClr val="tx1"/>
                </a:solidFill>
              </a:rPr>
            </a:br>
            <a:r>
              <a:rPr lang="en-US" sz="2000" dirty="0">
                <a:solidFill>
                  <a:schemeClr val="tx1"/>
                </a:solidFill>
              </a:rPr>
              <a:t>	(1 at fuel pumps)</a:t>
            </a:r>
            <a:br>
              <a:rPr lang="en-US" sz="2000" dirty="0">
                <a:solidFill>
                  <a:schemeClr val="tx1"/>
                </a:solidFill>
              </a:rPr>
            </a:br>
            <a:br>
              <a:rPr lang="en-US" sz="2000" dirty="0">
                <a:solidFill>
                  <a:schemeClr val="tx1"/>
                </a:solidFill>
              </a:rPr>
            </a:br>
            <a:r>
              <a:rPr lang="en-US" sz="2000" b="1" dirty="0">
                <a:solidFill>
                  <a:srgbClr val="FFC000"/>
                </a:solidFill>
              </a:rPr>
              <a:t>FuelMart &amp; Subway Customer injuries reported: </a:t>
            </a:r>
            <a:r>
              <a:rPr lang="en-US" sz="2000" b="1" dirty="0">
                <a:solidFill>
                  <a:schemeClr val="tx1"/>
                </a:solidFill>
              </a:rPr>
              <a:t>4</a:t>
            </a:r>
            <a:br>
              <a:rPr lang="en-US" sz="2000" b="1" dirty="0">
                <a:solidFill>
                  <a:schemeClr val="tx1"/>
                </a:solidFill>
              </a:rPr>
            </a:br>
            <a:br>
              <a:rPr lang="en-US" sz="2000" b="1" dirty="0">
                <a:solidFill>
                  <a:schemeClr val="tx1"/>
                </a:solidFill>
              </a:rPr>
            </a:br>
            <a:r>
              <a:rPr lang="en-US" sz="2000" b="1" dirty="0">
                <a:solidFill>
                  <a:srgbClr val="FFC000"/>
                </a:solidFill>
              </a:rPr>
              <a:t>FuelMart Property Damage and/or Vehicle Incidents:</a:t>
            </a:r>
            <a:r>
              <a:rPr lang="en-US" sz="2000" b="1" dirty="0">
                <a:solidFill>
                  <a:srgbClr val="FFFF00"/>
                </a:solidFill>
              </a:rPr>
              <a:t> </a:t>
            </a:r>
            <a:r>
              <a:rPr lang="en-US" sz="2000" b="1" dirty="0">
                <a:solidFill>
                  <a:schemeClr val="tx1"/>
                </a:solidFill>
              </a:rPr>
              <a:t>4</a:t>
            </a:r>
            <a:br>
              <a:rPr lang="en-US" sz="2000" b="1" dirty="0">
                <a:solidFill>
                  <a:schemeClr val="tx1"/>
                </a:solidFill>
              </a:rPr>
            </a:br>
            <a:br>
              <a:rPr lang="en-US" sz="2000" b="1" dirty="0">
                <a:solidFill>
                  <a:schemeClr val="tx1"/>
                </a:solidFill>
              </a:rPr>
            </a:br>
            <a:r>
              <a:rPr lang="en-US" sz="2000" b="1" dirty="0">
                <a:solidFill>
                  <a:srgbClr val="FFC000"/>
                </a:solidFill>
              </a:rPr>
              <a:t>FuelMart &amp; Subway employee injuries Reported:</a:t>
            </a:r>
            <a:r>
              <a:rPr lang="en-US" sz="2000" dirty="0">
                <a:solidFill>
                  <a:srgbClr val="FFC000"/>
                </a:solidFill>
              </a:rPr>
              <a:t> </a:t>
            </a:r>
            <a:r>
              <a:rPr lang="en-US" sz="2000" b="1" dirty="0">
                <a:solidFill>
                  <a:schemeClr val="tx1"/>
                </a:solidFill>
              </a:rPr>
              <a:t>5</a:t>
            </a:r>
            <a:br>
              <a:rPr lang="en-US" sz="2000" b="1" dirty="0">
                <a:solidFill>
                  <a:schemeClr val="tx1"/>
                </a:solidFill>
              </a:rPr>
            </a:br>
            <a:br>
              <a:rPr lang="en-US" sz="2000" b="1" dirty="0">
                <a:solidFill>
                  <a:schemeClr val="tx1"/>
                </a:solidFill>
              </a:rPr>
            </a:br>
            <a:r>
              <a:rPr lang="en-US" sz="2000" b="1" dirty="0">
                <a:solidFill>
                  <a:srgbClr val="FFC000"/>
                </a:solidFill>
              </a:rPr>
              <a:t>Other Incidents:</a:t>
            </a:r>
            <a:r>
              <a:rPr lang="en-US" sz="2000" b="1" dirty="0">
                <a:solidFill>
                  <a:srgbClr val="FF0000"/>
                </a:solidFill>
              </a:rPr>
              <a:t> </a:t>
            </a:r>
            <a:r>
              <a:rPr lang="en-US" sz="2000" b="1" dirty="0">
                <a:solidFill>
                  <a:schemeClr val="tx1"/>
                </a:solidFill>
              </a:rPr>
              <a:t>3</a:t>
            </a:r>
          </a:p>
        </p:txBody>
      </p:sp>
    </p:spTree>
    <p:extLst>
      <p:ext uri="{BB962C8B-B14F-4D97-AF65-F5344CB8AC3E}">
        <p14:creationId xmlns:p14="http://schemas.microsoft.com/office/powerpoint/2010/main" val="323226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43" y="2082430"/>
            <a:ext cx="8686800" cy="1468800"/>
          </a:xfrm>
        </p:spPr>
        <p:txBody>
          <a:bodyPr>
            <a:normAutofit fontScale="90000"/>
          </a:bodyPr>
          <a:lstStyle/>
          <a:p>
            <a:pPr algn="ctr"/>
            <a:r>
              <a:rPr lang="en-US" b="1" dirty="0">
                <a:ln w="3175" cmpd="sng">
                  <a:solidFill>
                    <a:srgbClr val="FF0000"/>
                  </a:solidFill>
                </a:ln>
                <a:solidFill>
                  <a:srgbClr val="FF0000"/>
                </a:solidFill>
              </a:rPr>
              <a:t>Open Floor</a:t>
            </a:r>
            <a:br>
              <a:rPr lang="en-US" b="1" dirty="0">
                <a:ln w="3175" cmpd="sng">
                  <a:solidFill>
                    <a:srgbClr val="FF0000"/>
                  </a:solidFill>
                </a:ln>
                <a:solidFill>
                  <a:srgbClr val="FF0000"/>
                </a:solidFill>
              </a:rPr>
            </a:br>
            <a:br>
              <a:rPr lang="en-US" b="1" dirty="0">
                <a:ln w="3175" cmpd="sng">
                  <a:solidFill>
                    <a:srgbClr val="FF0000"/>
                  </a:solidFill>
                </a:ln>
                <a:solidFill>
                  <a:srgbClr val="FF0000"/>
                </a:solidFill>
              </a:rPr>
            </a:b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Safety Questions / Concerns</a:t>
            </a:r>
          </a:p>
        </p:txBody>
      </p:sp>
      <p:sp>
        <p:nvSpPr>
          <p:cNvPr id="7" name="Text Placeholder 2"/>
          <p:cNvSpPr txBox="1">
            <a:spLocks/>
          </p:cNvSpPr>
          <p:nvPr/>
        </p:nvSpPr>
        <p:spPr>
          <a:xfrm>
            <a:off x="1160319" y="3028562"/>
            <a:ext cx="9253248" cy="860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SzPct val="100000"/>
              <a:buFont typeface="Arial"/>
              <a:buNone/>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endParaRPr lang="en-US" dirty="0"/>
          </a:p>
        </p:txBody>
      </p:sp>
    </p:spTree>
    <p:extLst>
      <p:ext uri="{BB962C8B-B14F-4D97-AF65-F5344CB8AC3E}">
        <p14:creationId xmlns:p14="http://schemas.microsoft.com/office/powerpoint/2010/main" val="4374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18" y="3909269"/>
            <a:ext cx="10938164" cy="2493741"/>
          </a:xfrm>
        </p:spPr>
        <p:txBody>
          <a:bodyPr>
            <a:noAutofit/>
          </a:bodyPr>
          <a:lstStyle/>
          <a:p>
            <a:pPr hangingPunct="0"/>
            <a:br>
              <a:rPr lang="en-US" sz="2000" dirty="0">
                <a:solidFill>
                  <a:schemeClr val="tx1"/>
                </a:solidFill>
              </a:rPr>
            </a:br>
            <a:r>
              <a:rPr lang="en-US" sz="2000" dirty="0">
                <a:solidFill>
                  <a:schemeClr val="tx1"/>
                </a:solidFill>
              </a:rPr>
              <a:t>1. Safety Committee Purpose and goal</a:t>
            </a:r>
            <a:br>
              <a:rPr lang="en-US" sz="2000" dirty="0">
                <a:solidFill>
                  <a:schemeClr val="tx1"/>
                </a:solidFill>
              </a:rPr>
            </a:br>
            <a:r>
              <a:rPr lang="en-US" sz="2000" dirty="0">
                <a:solidFill>
                  <a:schemeClr val="tx1"/>
                </a:solidFill>
              </a:rPr>
              <a:t>2. Ohio and Non-Ohio Injury sleeve packets</a:t>
            </a:r>
            <a:br>
              <a:rPr lang="en-US" sz="2000" dirty="0">
                <a:solidFill>
                  <a:schemeClr val="tx1"/>
                </a:solidFill>
              </a:rPr>
            </a:br>
            <a:r>
              <a:rPr lang="en-US" sz="2000" dirty="0">
                <a:solidFill>
                  <a:schemeClr val="tx1"/>
                </a:solidFill>
              </a:rPr>
              <a:t>3. Work related injury discussion</a:t>
            </a:r>
            <a:br>
              <a:rPr lang="en-US" sz="2000" dirty="0">
                <a:solidFill>
                  <a:schemeClr val="tx1"/>
                </a:solidFill>
              </a:rPr>
            </a:br>
            <a:r>
              <a:rPr lang="en-US" sz="2000" dirty="0">
                <a:solidFill>
                  <a:schemeClr val="tx1"/>
                </a:solidFill>
              </a:rPr>
              <a:t>4. Incident report form</a:t>
            </a:r>
            <a:br>
              <a:rPr lang="en-US" sz="2000" dirty="0">
                <a:solidFill>
                  <a:schemeClr val="tx1"/>
                </a:solidFill>
              </a:rPr>
            </a:br>
            <a:r>
              <a:rPr lang="en-US" sz="2000" dirty="0">
                <a:solidFill>
                  <a:schemeClr val="tx1"/>
                </a:solidFill>
              </a:rPr>
              <a:t>5. document reminder – </a:t>
            </a:r>
            <a:r>
              <a:rPr lang="en-US" sz="2000" dirty="0">
                <a:solidFill>
                  <a:schemeClr val="tx1"/>
                </a:solidFill>
                <a:hlinkClick r:id="rId2"/>
              </a:rPr>
              <a:t>www.fuelmart.com/docs.php</a:t>
            </a:r>
            <a:br>
              <a:rPr lang="en-US" sz="2000" dirty="0">
                <a:solidFill>
                  <a:schemeClr val="tx1"/>
                </a:solidFill>
              </a:rPr>
            </a:br>
            <a:br>
              <a:rPr lang="en-US" sz="2000" dirty="0">
                <a:solidFill>
                  <a:schemeClr val="tx1"/>
                </a:solidFill>
              </a:rPr>
            </a:br>
            <a:br>
              <a:rPr lang="en-US" sz="2000" dirty="0">
                <a:solidFill>
                  <a:schemeClr val="tx1"/>
                </a:solidFill>
              </a:rPr>
            </a:br>
            <a:r>
              <a:rPr lang="en-US" sz="2000" dirty="0">
                <a:solidFill>
                  <a:schemeClr val="tx1"/>
                </a:solidFill>
              </a:rPr>
              <a:t>No open items</a:t>
            </a:r>
            <a:br>
              <a:rPr lang="en-US" sz="2000" dirty="0">
                <a:solidFill>
                  <a:schemeClr val="tx1"/>
                </a:solidFill>
              </a:rPr>
            </a:br>
            <a:r>
              <a:rPr lang="en-US" sz="2000" dirty="0">
                <a:solidFill>
                  <a:schemeClr val="tx1"/>
                </a:solidFill>
              </a:rPr>
              <a:t>No items to close out</a:t>
            </a:r>
            <a:br>
              <a:rPr lang="en-US" sz="2000" dirty="0">
                <a:effectLst/>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90945" y="508627"/>
            <a:ext cx="11261958" cy="11331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0000"/>
                </a:solidFill>
              </a:rPr>
              <a:t>Jan. 2019 Review of Previous Meeting minutes:</a:t>
            </a:r>
          </a:p>
          <a:p>
            <a:endParaRPr lang="en-US" b="1" dirty="0">
              <a:solidFill>
                <a:srgbClr val="FF0000"/>
              </a:solidFill>
            </a:endParaRPr>
          </a:p>
        </p:txBody>
      </p:sp>
    </p:spTree>
    <p:extLst>
      <p:ext uri="{BB962C8B-B14F-4D97-AF65-F5344CB8AC3E}">
        <p14:creationId xmlns:p14="http://schemas.microsoft.com/office/powerpoint/2010/main" val="11331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3175" cmpd="sng">
                  <a:solidFill>
                    <a:srgbClr val="FF0000"/>
                  </a:solidFill>
                </a:ln>
                <a:solidFill>
                  <a:srgbClr val="FF0000"/>
                </a:solidFill>
              </a:rPr>
              <a:t>Safety Topic: </a:t>
            </a:r>
            <a:br>
              <a:rPr lang="en-US" b="1" dirty="0">
                <a:ln w="3175" cmpd="sng">
                  <a:solidFill>
                    <a:srgbClr val="FF0000"/>
                  </a:solidFill>
                </a:ln>
                <a:solidFill>
                  <a:srgbClr val="FF0000"/>
                </a:solidFill>
              </a:rPr>
            </a:br>
            <a:r>
              <a:rPr lang="en-US" b="1" dirty="0">
                <a:ln w="3175" cmpd="sng">
                  <a:solidFill>
                    <a:srgbClr val="FF0000"/>
                  </a:solidFill>
                </a:ln>
                <a:solidFill>
                  <a:srgbClr val="FF0000"/>
                </a:solidFill>
              </a:rPr>
              <a:t>Incident Photos</a:t>
            </a:r>
            <a:br>
              <a:rPr lang="en-US" b="1" dirty="0">
                <a:ln w="3175" cmpd="sng">
                  <a:solidFill>
                    <a:srgbClr val="FF0000"/>
                  </a:solidFill>
                </a:ln>
                <a:solidFill>
                  <a:srgbClr val="FF0000"/>
                </a:solidFill>
              </a:rPr>
            </a:br>
            <a:endParaRPr lang="en-US" sz="2400" dirty="0">
              <a:solidFill>
                <a:schemeClr val="tx1"/>
              </a:solidFill>
            </a:endParaRPr>
          </a:p>
        </p:txBody>
      </p:sp>
    </p:spTree>
    <p:extLst>
      <p:ext uri="{BB962C8B-B14F-4D97-AF65-F5344CB8AC3E}">
        <p14:creationId xmlns:p14="http://schemas.microsoft.com/office/powerpoint/2010/main" val="78612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95617"/>
            <a:ext cx="9905998" cy="1306585"/>
          </a:xfrm>
        </p:spPr>
        <p:txBody>
          <a:bodyPr/>
          <a:lstStyle/>
          <a:p>
            <a:r>
              <a:rPr lang="en-US" dirty="0">
                <a:solidFill>
                  <a:schemeClr val="accent5"/>
                </a:solidFill>
              </a:rPr>
              <a:t>Company Policy: Incident Reporting</a:t>
            </a:r>
          </a:p>
        </p:txBody>
      </p:sp>
      <p:sp>
        <p:nvSpPr>
          <p:cNvPr id="3" name="Content Placeholder 2"/>
          <p:cNvSpPr>
            <a:spLocks noGrp="1"/>
          </p:cNvSpPr>
          <p:nvPr>
            <p:ph idx="1"/>
          </p:nvPr>
        </p:nvSpPr>
        <p:spPr>
          <a:xfrm>
            <a:off x="1141413" y="2297883"/>
            <a:ext cx="9905998" cy="3124201"/>
          </a:xfrm>
        </p:spPr>
        <p:txBody>
          <a:bodyPr>
            <a:normAutofit/>
          </a:bodyPr>
          <a:lstStyle/>
          <a:p>
            <a:r>
              <a:rPr lang="en-US" dirty="0"/>
              <a:t>When reporting any property damage, vehicle accidents, spills, or injuries, the following procedures will need followed in order to avoid any disqualifications:</a:t>
            </a:r>
          </a:p>
          <a:p>
            <a:pPr lvl="1"/>
            <a:r>
              <a:rPr lang="en-US" sz="2400" dirty="0"/>
              <a:t>Notification: ALWAYS call Phillip Le Claire-Safety Director</a:t>
            </a:r>
          </a:p>
          <a:p>
            <a:pPr lvl="1"/>
            <a:r>
              <a:rPr lang="en-US" sz="2400" dirty="0"/>
              <a:t>Incident Report Form</a:t>
            </a:r>
          </a:p>
          <a:p>
            <a:pPr lvl="1"/>
            <a:r>
              <a:rPr lang="en-US" sz="2400" dirty="0"/>
              <a:t>Photos (see following slides for examples)</a:t>
            </a:r>
          </a:p>
        </p:txBody>
      </p:sp>
    </p:spTree>
    <p:extLst>
      <p:ext uri="{BB962C8B-B14F-4D97-AF65-F5344CB8AC3E}">
        <p14:creationId xmlns:p14="http://schemas.microsoft.com/office/powerpoint/2010/main" val="119003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369115"/>
            <a:ext cx="8043136" cy="1023119"/>
          </a:xfrm>
        </p:spPr>
        <p:txBody>
          <a:bodyPr>
            <a:normAutofit/>
          </a:bodyPr>
          <a:lstStyle/>
          <a:p>
            <a:r>
              <a:rPr lang="en-US" sz="3600" dirty="0">
                <a:solidFill>
                  <a:schemeClr val="accent5"/>
                </a:solidFill>
              </a:rPr>
              <a:t>Incident Photos: Bigger Picture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0064" y="1834753"/>
            <a:ext cx="5470525" cy="4102893"/>
          </a:xfrm>
        </p:spPr>
      </p:pic>
      <p:sp>
        <p:nvSpPr>
          <p:cNvPr id="4" name="Text Placeholder 3"/>
          <p:cNvSpPr>
            <a:spLocks noGrp="1"/>
          </p:cNvSpPr>
          <p:nvPr>
            <p:ph type="body" sz="half" idx="2"/>
          </p:nvPr>
        </p:nvSpPr>
        <p:spPr>
          <a:xfrm>
            <a:off x="1141411" y="2611073"/>
            <a:ext cx="3549121" cy="1828800"/>
          </a:xfrm>
        </p:spPr>
        <p:txBody>
          <a:bodyPr>
            <a:normAutofit fontScale="85000" lnSpcReduction="10000"/>
          </a:bodyPr>
          <a:lstStyle/>
          <a:p>
            <a:pPr marL="285750" indent="-285750" algn="l">
              <a:buFont typeface="Arial" panose="020B0604020202020204" pitchFamily="34" charset="0"/>
              <a:buChar char="•"/>
            </a:pPr>
            <a:r>
              <a:rPr lang="en-US" sz="2400" dirty="0"/>
              <a:t>Take a picture of the whole scene from 20 feet away if it is safe to do so.</a:t>
            </a:r>
          </a:p>
          <a:p>
            <a:pPr marL="285750" indent="-285750" algn="l">
              <a:buFont typeface="Arial" panose="020B0604020202020204" pitchFamily="34" charset="0"/>
              <a:buChar char="•"/>
            </a:pPr>
            <a:r>
              <a:rPr lang="en-US" sz="2400" dirty="0"/>
              <a:t>Always start out and work your way in.</a:t>
            </a:r>
          </a:p>
        </p:txBody>
      </p:sp>
    </p:spTree>
    <p:extLst>
      <p:ext uri="{BB962C8B-B14F-4D97-AF65-F5344CB8AC3E}">
        <p14:creationId xmlns:p14="http://schemas.microsoft.com/office/powerpoint/2010/main" val="341729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83" y="313550"/>
            <a:ext cx="7786017" cy="883404"/>
          </a:xfrm>
        </p:spPr>
        <p:txBody>
          <a:bodyPr>
            <a:normAutofit/>
          </a:bodyPr>
          <a:lstStyle/>
          <a:p>
            <a:r>
              <a:rPr lang="en-US" sz="3600" dirty="0">
                <a:solidFill>
                  <a:schemeClr val="accent5"/>
                </a:solidFill>
              </a:rPr>
              <a:t>Incident Photos: Vehicles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8138" y="2072054"/>
            <a:ext cx="5470525" cy="2713893"/>
          </a:xfrm>
        </p:spPr>
      </p:pic>
      <p:sp>
        <p:nvSpPr>
          <p:cNvPr id="4" name="Text Placeholder 3"/>
          <p:cNvSpPr>
            <a:spLocks noGrp="1"/>
          </p:cNvSpPr>
          <p:nvPr>
            <p:ph type="body" sz="half" idx="2"/>
          </p:nvPr>
        </p:nvSpPr>
        <p:spPr>
          <a:xfrm>
            <a:off x="600401" y="2514600"/>
            <a:ext cx="3549121" cy="1828800"/>
          </a:xfrm>
        </p:spPr>
        <p:txBody>
          <a:bodyPr>
            <a:normAutofit fontScale="85000" lnSpcReduction="10000"/>
          </a:bodyPr>
          <a:lstStyle/>
          <a:p>
            <a:pPr marL="285750" indent="-285750" algn="l">
              <a:buFont typeface="Arial" panose="020B0604020202020204" pitchFamily="34" charset="0"/>
              <a:buChar char="•"/>
            </a:pPr>
            <a:r>
              <a:rPr lang="en-US" sz="2400" dirty="0"/>
              <a:t>If another vehicle is involved, always take pictures of it before Ports’ property.</a:t>
            </a:r>
          </a:p>
          <a:p>
            <a:pPr marL="285750" indent="-285750" algn="l">
              <a:buFont typeface="Arial" panose="020B0604020202020204" pitchFamily="34" charset="0"/>
              <a:buChar char="•"/>
            </a:pPr>
            <a:r>
              <a:rPr lang="en-US" sz="2400" dirty="0"/>
              <a:t>Corners at 45</a:t>
            </a:r>
            <a:r>
              <a:rPr lang="en-US" sz="2800" baseline="30000" dirty="0"/>
              <a:t>o </a:t>
            </a:r>
            <a:r>
              <a:rPr lang="en-US" sz="2800" dirty="0"/>
              <a:t>angles</a:t>
            </a:r>
            <a:endParaRPr lang="en-US" sz="2800" baseline="30000" dirty="0"/>
          </a:p>
        </p:txBody>
      </p:sp>
      <p:sp>
        <p:nvSpPr>
          <p:cNvPr id="6" name="Down Arrow 5"/>
          <p:cNvSpPr/>
          <p:nvPr/>
        </p:nvSpPr>
        <p:spPr>
          <a:xfrm>
            <a:off x="7913390" y="1381190"/>
            <a:ext cx="867905" cy="88340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4728687" y="2962447"/>
            <a:ext cx="867905" cy="88340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10626850" y="2913068"/>
            <a:ext cx="867905" cy="88340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7940297" y="4785947"/>
            <a:ext cx="867905" cy="88340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4232773">
            <a:off x="5260558" y="4246962"/>
            <a:ext cx="867905" cy="883403"/>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7955209">
            <a:off x="10193182" y="4232570"/>
            <a:ext cx="867905" cy="883403"/>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217832">
            <a:off x="10186655" y="1745895"/>
            <a:ext cx="867905" cy="883403"/>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169065">
            <a:off x="5271089" y="1754962"/>
            <a:ext cx="867905" cy="883403"/>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3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975" y="567655"/>
            <a:ext cx="9905998" cy="1905000"/>
          </a:xfrm>
        </p:spPr>
        <p:txBody>
          <a:bodyPr/>
          <a:lstStyle/>
          <a:p>
            <a:r>
              <a:rPr lang="en-US" dirty="0">
                <a:solidFill>
                  <a:schemeClr val="accent5"/>
                </a:solidFill>
              </a:rPr>
              <a:t>Incident Reporting: Accident Photos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0975" y="2560638"/>
            <a:ext cx="4413249" cy="330993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4125" y="2560638"/>
            <a:ext cx="4413249" cy="3309937"/>
          </a:xfrm>
        </p:spPr>
      </p:pic>
    </p:spTree>
    <p:extLst>
      <p:ext uri="{BB962C8B-B14F-4D97-AF65-F5344CB8AC3E}">
        <p14:creationId xmlns:p14="http://schemas.microsoft.com/office/powerpoint/2010/main" val="32366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26" y="655638"/>
            <a:ext cx="9905998" cy="1905000"/>
          </a:xfrm>
        </p:spPr>
        <p:txBody>
          <a:bodyPr/>
          <a:lstStyle/>
          <a:p>
            <a:r>
              <a:rPr lang="en-US" dirty="0">
                <a:solidFill>
                  <a:schemeClr val="accent5"/>
                </a:solidFill>
              </a:rPr>
              <a:t>Incident Reporting: Accident Photos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0975" y="2560638"/>
            <a:ext cx="4413249" cy="3309937"/>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34125" y="2560638"/>
            <a:ext cx="4413249" cy="3309937"/>
          </a:xfrm>
        </p:spPr>
      </p:pic>
    </p:spTree>
    <p:extLst>
      <p:ext uri="{BB962C8B-B14F-4D97-AF65-F5344CB8AC3E}">
        <p14:creationId xmlns:p14="http://schemas.microsoft.com/office/powerpoint/2010/main" val="409893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75" cmpd="sng">
                  <a:solidFill>
                    <a:srgbClr val="FF0000"/>
                  </a:solidFill>
                </a:ln>
                <a:solidFill>
                  <a:srgbClr val="FF0000"/>
                </a:solidFill>
              </a:rPr>
              <a:t>Incidents and Injuries</a:t>
            </a:r>
            <a:br>
              <a:rPr lang="en-US" b="1" dirty="0">
                <a:ln w="3175" cmpd="sng">
                  <a:solidFill>
                    <a:srgbClr val="FF0000"/>
                  </a:solidFill>
                </a:ln>
                <a:solidFill>
                  <a:srgbClr val="FF0000"/>
                </a:solidFill>
              </a:rPr>
            </a:br>
            <a:endParaRPr lang="en-US" sz="2400" dirty="0">
              <a:solidFill>
                <a:schemeClr val="tx1"/>
              </a:solidFill>
            </a:endParaRPr>
          </a:p>
        </p:txBody>
      </p:sp>
    </p:spTree>
    <p:extLst>
      <p:ext uri="{BB962C8B-B14F-4D97-AF65-F5344CB8AC3E}">
        <p14:creationId xmlns:p14="http://schemas.microsoft.com/office/powerpoint/2010/main" val="4090404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5502</TotalTime>
  <Words>1239</Words>
  <Application>Microsoft Office PowerPoint</Application>
  <PresentationFormat>Widescreen</PresentationFormat>
  <Paragraphs>80</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Mesh</vt:lpstr>
      <vt:lpstr>FuelMart &amp; Subway  Safety Committee Meeting</vt:lpstr>
      <vt:lpstr> 1. Safety Committee Purpose and goal 2. Ohio and Non-Ohio Injury sleeve packets 3. Work related injury discussion 4. Incident report form 5. document reminder – www.fuelmart.com/docs.php   No open items No items to close out           </vt:lpstr>
      <vt:lpstr>Safety Topic:  Incident Photos </vt:lpstr>
      <vt:lpstr>Company Policy: Incident Reporting</vt:lpstr>
      <vt:lpstr>Incident Photos: Bigger Picture</vt:lpstr>
      <vt:lpstr>Incident Photos: Vehicles</vt:lpstr>
      <vt:lpstr>Incident Reporting: Accident Photos</vt:lpstr>
      <vt:lpstr>Incident Reporting: Accident Photos</vt:lpstr>
      <vt:lpstr>Incidents and Injuries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 Range: Jan. 01, 2019 – Feb. 19, 2019  Company Total Incidents: 37  FuelMart &amp; Subway Total Incidents: 18  FuelMart Customer Spills: 2  (1 at fuel pumps)  FuelMart &amp; Subway Customer injuries reported: 4  FuelMart Property Damage and/or Vehicle Incidents: 4  FuelMart &amp; Subway employee injuries Reported: 5  Other Incidents: 3</vt:lpstr>
      <vt:lpstr>Open Floor   Safety Questions /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DEF, &amp; MX Safety Committee Meeting</dc:title>
  <dc:creator>Jennifer Mills</dc:creator>
  <cp:lastModifiedBy>Phillip LeClaire</cp:lastModifiedBy>
  <cp:revision>465</cp:revision>
  <dcterms:created xsi:type="dcterms:W3CDTF">2016-12-29T20:25:21Z</dcterms:created>
  <dcterms:modified xsi:type="dcterms:W3CDTF">2019-02-20T17:22:53Z</dcterms:modified>
</cp:coreProperties>
</file>